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3" r:id="rId36"/>
    <p:sldId id="290" r:id="rId37"/>
    <p:sldId id="291" r:id="rId38"/>
    <p:sldId id="292" r:id="rId39"/>
    <p:sldId id="294" r:id="rId40"/>
  </p:sldIdLst>
  <p:sldSz cx="9144000" cy="5143500" type="screen16x9"/>
  <p:notesSz cx="6858000" cy="9144000"/>
  <p:embeddedFontLst>
    <p:embeddedFont>
      <p:font typeface="Merriweather" panose="00000500000000000000" pitchFamily="2" charset="-52"/>
      <p:regular r:id="rId42"/>
      <p:bold r:id="rId43"/>
      <p:italic r:id="rId44"/>
      <p:boldItalic r:id="rId45"/>
    </p:embeddedFont>
    <p:embeddedFont>
      <p:font typeface="Montserrat" panose="00000500000000000000" pitchFamily="2" charset="-52"/>
      <p:regular r:id="rId46"/>
      <p:bold r:id="rId47"/>
      <p:italic r:id="rId48"/>
      <p:boldItalic r:id="rId49"/>
    </p:embeddedFont>
    <p:embeddedFont>
      <p:font typeface="Montserrat Medium" panose="00000600000000000000" pitchFamily="2" charset="-52"/>
      <p:regular r:id="rId50"/>
      <p:bold r:id="rId51"/>
      <p:italic r:id="rId52"/>
      <p:boldItalic r:id="rId53"/>
    </p:embeddedFont>
    <p:embeddedFont>
      <p:font typeface="Montserrat SemiBold" panose="00000700000000000000" pitchFamily="2" charset="-52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933c9836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933c9836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33c9836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33c9836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 теоремою Піфагора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933c9836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933c9836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33c9836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933c9836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33c9836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33c9836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33c9836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33c9836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933c9836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933c9836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933c9836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933c9836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933c9836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933c9836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933c9836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933c9836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94010c8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94010c8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933c983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933c983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33c9836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933c9836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33c9836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933c9836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933c9836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933c9836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933c9836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933c9836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933c9836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933c9836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933c9836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933c9836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933c9836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933c9836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933c9836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933c9836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933c9836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933c9836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94010c8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94010c8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933c9836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933c9836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933c9836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933c9836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933c9836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933c9836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933c9836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933c9836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933c98366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933c98366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933c9836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933c9836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933c9836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933c9836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933c9836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933c9836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96112da0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96112da0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933c983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933c983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933c9836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933c9836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28900" y="818550"/>
            <a:ext cx="8520600" cy="17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 b="1" dirty="0">
                <a:latin typeface="Montserrat"/>
                <a:ea typeface="Montserrat"/>
                <a:cs typeface="Montserrat"/>
                <a:sym typeface="Montserrat"/>
              </a:rPr>
              <a:t>Пошук найкоротшого</a:t>
            </a:r>
            <a:endParaRPr sz="398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 b="1" dirty="0">
                <a:latin typeface="Montserrat"/>
                <a:ea typeface="Montserrat"/>
                <a:cs typeface="Montserrat"/>
                <a:sym typeface="Montserrat"/>
              </a:rPr>
              <a:t>шляху між двома</a:t>
            </a:r>
            <a:endParaRPr sz="398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 b="1" dirty="0">
                <a:latin typeface="Montserrat"/>
                <a:ea typeface="Montserrat"/>
                <a:cs typeface="Montserrat"/>
                <a:sym typeface="Montserrat"/>
              </a:rPr>
              <a:t>точками поверхні</a:t>
            </a:r>
            <a:endParaRPr sz="398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28900" y="3390300"/>
            <a:ext cx="8709600" cy="1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Пелех Богдан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Казимир Арсеній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Маркіян Круглій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Барановська Тетяна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Шаманський Кирило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311700" y="16975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7391"/>
              </a:lnSpc>
              <a:spcBef>
                <a:spcPts val="2900"/>
              </a:spcBef>
              <a:spcAft>
                <a:spcPts val="0"/>
              </a:spcAft>
              <a:buSzPts val="990"/>
              <a:buNone/>
            </a:pPr>
            <a:r>
              <a:rPr lang="en" sz="4025" b="1" dirty="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АЛГОРИТМ ДЕЙКСТРИ</a:t>
            </a:r>
            <a:endParaRPr sz="452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311700" y="36862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= sqrt((h2-h1)^2 + step^2)</a:t>
            </a:r>
            <a:endParaRPr/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288" y="106325"/>
            <a:ext cx="3381425" cy="33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471500" y="1007275"/>
            <a:ext cx="5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078850"/>
            <a:ext cx="85206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20" b="1" dirty="0">
                <a:latin typeface="Montserrat"/>
                <a:ea typeface="Montserrat"/>
                <a:cs typeface="Montserrat"/>
                <a:sym typeface="Montserrat"/>
              </a:rPr>
              <a:t>ДЛЯ ЧОГО?</a:t>
            </a:r>
            <a:endParaRPr sz="462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636600" y="199375"/>
            <a:ext cx="787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Системи планування маршрутів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8">
                <a:latin typeface="Merriweather"/>
                <a:ea typeface="Merriweather"/>
                <a:cs typeface="Merriweather"/>
                <a:sym typeface="Merriweather"/>
              </a:rPr>
              <a:t>*Або як добратися з хрещатика до уку</a:t>
            </a:r>
            <a:endParaRPr sz="1688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13" y="1047300"/>
            <a:ext cx="7870774" cy="37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925" y="1333325"/>
            <a:ext cx="5162150" cy="354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6"/>
          <p:cNvSpPr txBox="1"/>
          <p:nvPr/>
        </p:nvSpPr>
        <p:spPr>
          <a:xfrm>
            <a:off x="745250" y="778500"/>
            <a:ext cx="35739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Отримуємо: </a:t>
            </a:r>
            <a:endParaRPr sz="2600">
              <a:solidFill>
                <a:srgbClr val="2021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1 -&gt; 2 = 7</a:t>
            </a:r>
            <a:endParaRPr sz="2600">
              <a:solidFill>
                <a:srgbClr val="2021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1 -&gt; 3 = 17</a:t>
            </a:r>
            <a:endParaRPr sz="2600">
              <a:solidFill>
                <a:srgbClr val="2021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1 -&gt; 4 = 14</a:t>
            </a:r>
            <a:endParaRPr sz="2600">
              <a:solidFill>
                <a:srgbClr val="2021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1 -&gt; 5 = 20</a:t>
            </a:r>
            <a:endParaRPr sz="2600">
              <a:solidFill>
                <a:srgbClr val="2021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2021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1 -&gt; 6 = 19</a:t>
            </a:r>
            <a:endParaRPr sz="2600">
              <a:solidFill>
                <a:srgbClr val="2021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719CD6-D8A8-45B7-91C6-7FF956B7FD54}"/>
              </a:ext>
            </a:extLst>
          </p:cNvPr>
          <p:cNvSpPr txBox="1"/>
          <p:nvPr/>
        </p:nvSpPr>
        <p:spPr>
          <a:xfrm>
            <a:off x="1074420" y="2156251"/>
            <a:ext cx="6995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Montserrat SemiBold" panose="00000700000000000000" pitchFamily="2" charset="-52"/>
              </a:rPr>
              <a:t>Реалізація</a:t>
            </a:r>
          </a:p>
        </p:txBody>
      </p:sp>
    </p:spTree>
    <p:extLst>
      <p:ext uri="{BB962C8B-B14F-4D97-AF65-F5344CB8AC3E}">
        <p14:creationId xmlns:p14="http://schemas.microsoft.com/office/powerpoint/2010/main" val="4030610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5D7C6BD-4B7E-4BA7-AF8B-062B24D86CEF}"/>
              </a:ext>
            </a:extLst>
          </p:cNvPr>
          <p:cNvGrpSpPr/>
          <p:nvPr/>
        </p:nvGrpSpPr>
        <p:grpSpPr>
          <a:xfrm>
            <a:off x="685800" y="662940"/>
            <a:ext cx="7498080" cy="3880485"/>
            <a:chOff x="1399594" y="1157468"/>
            <a:chExt cx="8685894" cy="441290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A4B1BC61-17C1-4F9C-8499-FC4E78B4C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8" t="14830" r="37552" b="29388"/>
            <a:stretch/>
          </p:blipFill>
          <p:spPr>
            <a:xfrm>
              <a:off x="1399594" y="1157468"/>
              <a:ext cx="8685894" cy="4412909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EC6585E-E3C0-48C2-A38A-6774D5658814}"/>
                </a:ext>
              </a:extLst>
            </p:cNvPr>
            <p:cNvSpPr/>
            <p:nvPr/>
          </p:nvSpPr>
          <p:spPr>
            <a:xfrm>
              <a:off x="2103120" y="1706880"/>
              <a:ext cx="4168140" cy="29108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18B0E6-4ABE-43C7-8D71-C98F291A537E}"/>
                </a:ext>
              </a:extLst>
            </p:cNvPr>
            <p:cNvSpPr txBox="1"/>
            <p:nvPr/>
          </p:nvSpPr>
          <p:spPr>
            <a:xfrm>
              <a:off x="6271260" y="2821498"/>
              <a:ext cx="3684269" cy="288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1050" dirty="0">
                  <a:solidFill>
                    <a:schemeClr val="bg1"/>
                  </a:solidFill>
                </a:rPr>
                <a:t>Зчитування матриці з вершинами</a:t>
              </a:r>
              <a:endParaRPr lang="ru-UA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05909-E50B-4069-A38B-1B5E9606ED7F}"/>
                </a:ext>
              </a:extLst>
            </p:cNvPr>
            <p:cNvSpPr txBox="1"/>
            <p:nvPr/>
          </p:nvSpPr>
          <p:spPr>
            <a:xfrm>
              <a:off x="7182920" y="4531694"/>
              <a:ext cx="2872322" cy="472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1050" dirty="0">
                  <a:solidFill>
                    <a:schemeClr val="bg1"/>
                  </a:solidFill>
                </a:rPr>
                <a:t>Створення необхідних структур даних</a:t>
              </a:r>
              <a:endParaRPr lang="ru-UA" sz="10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6F939E8-BA6B-4196-9A2E-1F5283BAA59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891256" y="2425886"/>
            <a:ext cx="22367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A9547D-2CA9-4190-A172-C59F726916E7}"/>
              </a:ext>
            </a:extLst>
          </p:cNvPr>
          <p:cNvSpPr/>
          <p:nvPr/>
        </p:nvSpPr>
        <p:spPr>
          <a:xfrm>
            <a:off x="1293117" y="3727134"/>
            <a:ext cx="4359018" cy="77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05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3377319-6DA7-459F-8075-E1532484ADF7}"/>
              </a:ext>
            </a:extLst>
          </p:cNvPr>
          <p:cNvCxnSpPr>
            <a:cxnSpLocks/>
          </p:cNvCxnSpPr>
          <p:nvPr/>
        </p:nvCxnSpPr>
        <p:spPr>
          <a:xfrm>
            <a:off x="5652135" y="4116934"/>
            <a:ext cx="2154242" cy="183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845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2B5FE6-D14B-4644-B44B-EB959FE3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2940"/>
            <a:ext cx="7857264" cy="365188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DBB6EF1-2BC6-4F6E-A98E-AE793812CD2A}"/>
              </a:ext>
            </a:extLst>
          </p:cNvPr>
          <p:cNvSpPr/>
          <p:nvPr/>
        </p:nvSpPr>
        <p:spPr>
          <a:xfrm>
            <a:off x="1533147" y="1566864"/>
            <a:ext cx="2770248" cy="490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05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EEB2A92-1DBE-44D4-9348-25D6E05E5E00}"/>
              </a:ext>
            </a:extLst>
          </p:cNvPr>
          <p:cNvCxnSpPr>
            <a:stCxn id="4" idx="3"/>
          </p:cNvCxnSpPr>
          <p:nvPr/>
        </p:nvCxnSpPr>
        <p:spPr>
          <a:xfrm flipV="1">
            <a:off x="4303395" y="1812132"/>
            <a:ext cx="261175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6DF663-3BAE-45B1-8AF3-79C3CB03D27C}"/>
              </a:ext>
            </a:extLst>
          </p:cNvPr>
          <p:cNvSpPr txBox="1"/>
          <p:nvPr/>
        </p:nvSpPr>
        <p:spPr>
          <a:xfrm>
            <a:off x="4303395" y="1380828"/>
            <a:ext cx="252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50" dirty="0">
                <a:solidFill>
                  <a:schemeClr val="bg1"/>
                </a:solidFill>
              </a:rPr>
              <a:t>Перевірка</a:t>
            </a:r>
            <a:r>
              <a:rPr lang="uk-UA" sz="1200" dirty="0">
                <a:solidFill>
                  <a:schemeClr val="bg1"/>
                </a:solidFill>
              </a:rPr>
              <a:t> чи є витягнута з черги вершина шуканою</a:t>
            </a:r>
            <a:endParaRPr lang="ru-UA" sz="12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EC39B23-1D8C-46F5-9EDB-5BF8CCC49759}"/>
              </a:ext>
            </a:extLst>
          </p:cNvPr>
          <p:cNvSpPr/>
          <p:nvPr/>
        </p:nvSpPr>
        <p:spPr>
          <a:xfrm>
            <a:off x="2064642" y="3851011"/>
            <a:ext cx="2930268" cy="212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05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2EA4ACD-BBB3-4A78-91F4-A1E7EE5CA7A1}"/>
              </a:ext>
            </a:extLst>
          </p:cNvPr>
          <p:cNvCxnSpPr>
            <a:cxnSpLocks/>
          </p:cNvCxnSpPr>
          <p:nvPr/>
        </p:nvCxnSpPr>
        <p:spPr>
          <a:xfrm flipV="1">
            <a:off x="2058927" y="4261784"/>
            <a:ext cx="2935983" cy="4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D6B64D-6C73-4E97-BBA1-96907844068A}"/>
              </a:ext>
            </a:extLst>
          </p:cNvPr>
          <p:cNvSpPr txBox="1"/>
          <p:nvPr/>
        </p:nvSpPr>
        <p:spPr>
          <a:xfrm>
            <a:off x="2005202" y="4028340"/>
            <a:ext cx="32898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50" dirty="0" err="1">
                <a:solidFill>
                  <a:schemeClr val="bg1"/>
                </a:solidFill>
              </a:rPr>
              <a:t>Запам</a:t>
            </a:r>
            <a:r>
              <a:rPr lang="en-US" sz="1050" dirty="0">
                <a:solidFill>
                  <a:schemeClr val="bg1"/>
                </a:solidFill>
              </a:rPr>
              <a:t>’</a:t>
            </a:r>
            <a:r>
              <a:rPr lang="ru-RU" sz="1050" dirty="0">
                <a:solidFill>
                  <a:schemeClr val="bg1"/>
                </a:solidFill>
              </a:rPr>
              <a:t>я</a:t>
            </a:r>
            <a:r>
              <a:rPr lang="uk-UA" sz="1050" dirty="0" err="1">
                <a:solidFill>
                  <a:schemeClr val="bg1"/>
                </a:solidFill>
              </a:rPr>
              <a:t>товування</a:t>
            </a:r>
            <a:r>
              <a:rPr lang="uk-UA" sz="1050" dirty="0">
                <a:solidFill>
                  <a:schemeClr val="bg1"/>
                </a:solidFill>
              </a:rPr>
              <a:t> вершини з якої ми прийшли</a:t>
            </a:r>
            <a:endParaRPr lang="ru-UA" sz="1050" dirty="0">
              <a:solidFill>
                <a:schemeClr val="bg1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6E2EA0D-9F84-406B-90D2-D85C75A3B991}"/>
              </a:ext>
            </a:extLst>
          </p:cNvPr>
          <p:cNvCxnSpPr>
            <a:cxnSpLocks/>
          </p:cNvCxnSpPr>
          <p:nvPr/>
        </p:nvCxnSpPr>
        <p:spPr>
          <a:xfrm>
            <a:off x="2058927" y="3957188"/>
            <a:ext cx="0" cy="3045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712FA76-907A-4D85-B758-7A3044CDFEF1}"/>
              </a:ext>
            </a:extLst>
          </p:cNvPr>
          <p:cNvSpPr/>
          <p:nvPr/>
        </p:nvSpPr>
        <p:spPr>
          <a:xfrm>
            <a:off x="1844184" y="3385076"/>
            <a:ext cx="4676621" cy="465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05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5D0CECA-E514-4968-84EA-6C142768BDDE}"/>
              </a:ext>
            </a:extLst>
          </p:cNvPr>
          <p:cNvCxnSpPr/>
          <p:nvPr/>
        </p:nvCxnSpPr>
        <p:spPr>
          <a:xfrm flipV="1">
            <a:off x="5875020" y="3853541"/>
            <a:ext cx="261175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6CA9E1-49AE-4DDF-9344-4761D086A7FF}"/>
              </a:ext>
            </a:extLst>
          </p:cNvPr>
          <p:cNvSpPr txBox="1"/>
          <p:nvPr/>
        </p:nvSpPr>
        <p:spPr>
          <a:xfrm>
            <a:off x="6488406" y="3358116"/>
            <a:ext cx="20165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50" dirty="0" err="1">
                <a:solidFill>
                  <a:schemeClr val="bg1"/>
                </a:solidFill>
              </a:rPr>
              <a:t>Запам</a:t>
            </a:r>
            <a:r>
              <a:rPr lang="en-US" sz="1050" dirty="0">
                <a:solidFill>
                  <a:schemeClr val="bg1"/>
                </a:solidFill>
              </a:rPr>
              <a:t>’</a:t>
            </a:r>
            <a:r>
              <a:rPr lang="ru-RU" sz="1050" dirty="0" err="1">
                <a:solidFill>
                  <a:schemeClr val="bg1"/>
                </a:solidFill>
              </a:rPr>
              <a:t>ятовування</a:t>
            </a:r>
            <a:r>
              <a:rPr lang="ru-RU" sz="1050" dirty="0">
                <a:solidFill>
                  <a:schemeClr val="bg1"/>
                </a:solidFill>
              </a:rPr>
              <a:t> ново</a:t>
            </a:r>
            <a:r>
              <a:rPr lang="uk-UA" sz="1050" dirty="0">
                <a:solidFill>
                  <a:schemeClr val="bg1"/>
                </a:solidFill>
              </a:rPr>
              <a:t>ї відстані та занесення вершини у чергу</a:t>
            </a:r>
            <a:endParaRPr lang="ru-UA" sz="105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AB10103-D367-4F64-8451-5193194788F4}"/>
              </a:ext>
            </a:extLst>
          </p:cNvPr>
          <p:cNvSpPr/>
          <p:nvPr/>
        </p:nvSpPr>
        <p:spPr>
          <a:xfrm>
            <a:off x="1554411" y="2177897"/>
            <a:ext cx="2770248" cy="490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05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0C40F35-A097-4929-B576-4DB65E754E62}"/>
              </a:ext>
            </a:extLst>
          </p:cNvPr>
          <p:cNvCxnSpPr/>
          <p:nvPr/>
        </p:nvCxnSpPr>
        <p:spPr>
          <a:xfrm>
            <a:off x="4303395" y="2668434"/>
            <a:ext cx="25260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94786F-2A72-4F16-9518-B9D99A3BF86B}"/>
              </a:ext>
            </a:extLst>
          </p:cNvPr>
          <p:cNvSpPr txBox="1"/>
          <p:nvPr/>
        </p:nvSpPr>
        <p:spPr>
          <a:xfrm>
            <a:off x="4303395" y="2211918"/>
            <a:ext cx="2247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5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Перевірка вершини на </a:t>
            </a:r>
            <a:r>
              <a:rPr lang="en-US" sz="105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“</a:t>
            </a:r>
            <a:r>
              <a:rPr lang="uk-UA" sz="105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фіктивність</a:t>
            </a:r>
            <a:r>
              <a:rPr lang="en-US" sz="105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”</a:t>
            </a:r>
            <a:endParaRPr lang="ru-UA" sz="105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7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F0FC06-5DFC-41E8-ABB5-9147C323E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" t="51101" r="51344" b="11591"/>
          <a:stretch/>
        </p:blipFill>
        <p:spPr>
          <a:xfrm>
            <a:off x="1085573" y="1054418"/>
            <a:ext cx="6972855" cy="303466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B3206D-F84F-4DDC-861B-BFA75165E703}"/>
              </a:ext>
            </a:extLst>
          </p:cNvPr>
          <p:cNvSpPr/>
          <p:nvPr/>
        </p:nvSpPr>
        <p:spPr>
          <a:xfrm>
            <a:off x="1828800" y="1097280"/>
            <a:ext cx="2680335" cy="1520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05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CEAB295-A781-441A-967C-D8BC6BEC4747}"/>
              </a:ext>
            </a:extLst>
          </p:cNvPr>
          <p:cNvCxnSpPr>
            <a:cxnSpLocks/>
          </p:cNvCxnSpPr>
          <p:nvPr/>
        </p:nvCxnSpPr>
        <p:spPr>
          <a:xfrm flipV="1">
            <a:off x="4440555" y="2617468"/>
            <a:ext cx="1720215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E0CB5E-A808-425E-A9C2-9A6F44CDA1B2}"/>
              </a:ext>
            </a:extLst>
          </p:cNvPr>
          <p:cNvSpPr txBox="1"/>
          <p:nvPr/>
        </p:nvSpPr>
        <p:spPr>
          <a:xfrm>
            <a:off x="4509135" y="2294751"/>
            <a:ext cx="224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50" dirty="0">
                <a:solidFill>
                  <a:schemeClr val="bg1"/>
                </a:solidFill>
              </a:rPr>
              <a:t>Відновлення шляху</a:t>
            </a:r>
            <a:endParaRPr lang="ru-UA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451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5792A-B470-4FEF-A31D-84985227DF1C}"/>
              </a:ext>
            </a:extLst>
          </p:cNvPr>
          <p:cNvSpPr txBox="1"/>
          <p:nvPr/>
        </p:nvSpPr>
        <p:spPr>
          <a:xfrm>
            <a:off x="0" y="221780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dirty="0">
                <a:latin typeface="Montserrat SemiBold" panose="00000700000000000000" pitchFamily="2" charset="-52"/>
              </a:rPr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33648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00" y="263912"/>
            <a:ext cx="7478399" cy="46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152400"/>
            <a:ext cx="684260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1773150"/>
            <a:ext cx="85206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SzPts val="990"/>
              <a:buNone/>
            </a:pPr>
            <a:r>
              <a:rPr lang="en" sz="4095" b="1" dirty="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ОПИС ПРОБЛЕМИ</a:t>
            </a:r>
            <a:endParaRPr sz="3395" b="1" dirty="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00" y="467501"/>
            <a:ext cx="5798600" cy="42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462" y="502900"/>
            <a:ext cx="5701074" cy="4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75" y="851663"/>
            <a:ext cx="382639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75" y="910900"/>
            <a:ext cx="3729438" cy="376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126</Words>
  <Application>Microsoft Office PowerPoint</Application>
  <PresentationFormat>Экран (16:9)</PresentationFormat>
  <Paragraphs>30</Paragraphs>
  <Slides>39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5" baseType="lpstr">
      <vt:lpstr>Montserrat</vt:lpstr>
      <vt:lpstr>Montserrat SemiBold</vt:lpstr>
      <vt:lpstr>Merriweather</vt:lpstr>
      <vt:lpstr>Arial</vt:lpstr>
      <vt:lpstr>Montserrat Medium</vt:lpstr>
      <vt:lpstr>Simple Light</vt:lpstr>
      <vt:lpstr>Пошук найкоротшого шляху між двома точками поверхні</vt:lpstr>
      <vt:lpstr>ДЛЯ ЧОГО?</vt:lpstr>
      <vt:lpstr>Системи планування маршрутів *Або як добратися з хрещатика до уку</vt:lpstr>
      <vt:lpstr>Презентация PowerPoint</vt:lpstr>
      <vt:lpstr>Презентация PowerPoint</vt:lpstr>
      <vt:lpstr>ОПИС ПРОБЛЕМИ</vt:lpstr>
      <vt:lpstr>Презентация PowerPoint</vt:lpstr>
      <vt:lpstr>Презентация PowerPoint</vt:lpstr>
      <vt:lpstr>Презентация PowerPoint</vt:lpstr>
      <vt:lpstr>АЛГОРИТМ ДЕЙКСТРИ</vt:lpstr>
      <vt:lpstr>L = sqrt((h2-h1)^2 + step^2)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Пошук найкоротшого шляху між двома точками поверхні</dc:title>
  <dc:creator>Predator</dc:creator>
  <cp:lastModifiedBy>Bohdan Pelekh</cp:lastModifiedBy>
  <cp:revision>5</cp:revision>
  <dcterms:modified xsi:type="dcterms:W3CDTF">2021-12-21T13:22:45Z</dcterms:modified>
</cp:coreProperties>
</file>